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58" r:id="rId3"/>
    <p:sldId id="275" r:id="rId4"/>
    <p:sldId id="289" r:id="rId5"/>
    <p:sldId id="276" r:id="rId6"/>
    <p:sldId id="278" r:id="rId7"/>
    <p:sldId id="288" r:id="rId8"/>
    <p:sldId id="279" r:id="rId9"/>
    <p:sldId id="283" r:id="rId10"/>
    <p:sldId id="281" r:id="rId11"/>
    <p:sldId id="28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CF5F9-D6BE-46F3-832F-2243A1E04DED}" v="23" dt="2023-11-18T06:33:42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81" autoAdjust="0"/>
  </p:normalViewPr>
  <p:slideViewPr>
    <p:cSldViewPr>
      <p:cViewPr varScale="1">
        <p:scale>
          <a:sx n="106" d="100"/>
          <a:sy n="106" d="100"/>
        </p:scale>
        <p:origin x="17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4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15291-5C0B-425A-8036-5468DBB48DC5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E09CA-AEAB-4135-9931-A16E38E8321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S. Goumaz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8E09CA-AEAB-4135-9931-A16E38E8321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044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S. Goumaz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E09CA-AEAB-4135-9931-A16E38E83217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4090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041481-2323-4152-84D6-38339FB26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5A0CBCD-90DA-48F5-86B4-CC414C3E1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0579D0-B2EB-4ECC-8C3E-6E85936C6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7F2D17-EFC2-4188-827B-5C44690C9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E67D83-7ECF-4B8E-9FA2-029FBA8B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7107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F6A32C-154A-44B4-87A0-9129CDA4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B2B37-533A-4C8D-BC40-BFA3F87CF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A78EC4-51E0-42B9-9410-68E24A39E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2C5B38-2BAB-40AD-B20C-A0A5D9DD6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C40073-44F7-4B9A-93CC-9DB36F55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5202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91CD6F-2C10-4414-A511-178479486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A0A015-A0B2-4DEA-99D9-0588FC6BD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9912A0-53F8-4108-9249-5678E3BA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85FC80-6D42-4399-9DA7-CC4C51BA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342B43-E893-4C86-8DB1-06529EB6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704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9DF94A-D1F4-45C4-BB8E-C19C7E25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C091DB-2193-452C-9BB3-50E86E551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8F65EC-395E-4378-BC32-48008FD7E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C853A4-158B-4883-A1DB-37AB68B0F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13AA7E-D113-4D6F-A61F-D50FD96A8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0E6ED6-6818-44D7-A779-0262938C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7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16D40-A6C9-4BED-8986-2D731D21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B64F7E-4150-4A3B-9E21-E658556E7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07FB9B-6CE2-4378-A49D-CABDE3765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9C6548-0A42-479B-AD3F-13BBCA238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DFB882-7B67-4FF6-9EE0-3ADC1A16EE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97CAC43-C27C-4144-8530-140B7889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D7E5964-A12F-47A7-84CF-DE10F3254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ACDB308-6FFF-4CC7-8378-920C638B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2225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47C6B-F95B-458D-898D-CA4C1EF52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8A113A7-80D7-45D8-924B-64DBCFFA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FF696E-C093-4D74-9B12-BAEF8F62A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EF7618-9827-4073-9D90-0F7163984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23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C2943A-EF51-43C6-9E64-EB078868B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F039503-0308-4B4F-91C5-E09104792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4642C1-4C52-4461-9B2D-15839C1B7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094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EE76C-73CA-4F81-89E0-B76DAEC2B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359962-B543-4053-A525-13D0D720B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382263-A23D-41B4-B0F2-59B676EFE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B3C45F-8089-444C-9487-871DA4CFD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1EE102-1871-42C5-8A2C-829CBDC57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C1C4E4-7880-45DA-95F4-77CBADC64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08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09C29B-D2C8-4ECF-91F6-968E05C6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038364-5882-45A7-9FD2-11C7D0B6B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E842C1-88FF-48EC-9662-38CE4BD9A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951A53-0672-454B-A765-2F82DD1D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C22915-7E90-4DF1-89D9-62D7B468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B5A2ED-ED67-4357-B9BE-2937C178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08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A4CE8-ED55-4609-ADAA-515683918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75E767-ECAA-4344-AEB5-DE8056E55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54A66B-FF5E-4264-A165-D0DF9F2F9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E502BB-3A7B-4B80-BB2F-AC3DA784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4B76D7-1C44-4E05-9BCC-C7C00AB8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454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660B674-166A-434C-A119-B5E3256BD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9AC34F-E1C6-45CA-9140-4B9CFB211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3255EF-C322-4626-8786-D8A8166D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DBB8C7-8E02-4AA2-8459-F7C6773C0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844390-3C15-4CC1-8A20-D426D9A10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387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0BFBEA-182C-44E2-943E-E15CE1E87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227131-D0E6-4323-90D8-66519D875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D94106-5A6E-412F-8667-4EFC83C407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95FF9-279A-426A-A370-B48CF343429B}" type="datetimeFigureOut">
              <a:rPr lang="fr-FR" smtClean="0"/>
              <a:pPr/>
              <a:t>04/12/2023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337BB-175D-4ABC-9E74-34A3AF327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F3212A-2D8B-42C9-AC90-19F0001AC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173FB-AF0F-4AC1-85E6-6923E473D2F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184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6" name="Rectangle 1135">
            <a:extLst>
              <a:ext uri="{FF2B5EF4-FFF2-40B4-BE49-F238E27FC236}">
                <a16:creationId xmlns:a16="http://schemas.microsoft.com/office/drawing/2014/main" id="{90E784B7-BC6B-4C87-8A29-0B7E04952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8" name="Arc 1137">
            <a:extLst>
              <a:ext uri="{FF2B5EF4-FFF2-40B4-BE49-F238E27FC236}">
                <a16:creationId xmlns:a16="http://schemas.microsoft.com/office/drawing/2014/main" id="{129A6924-D08B-45DD-8219-D130D09C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7820" y="683793"/>
            <a:ext cx="2240924" cy="2987899"/>
          </a:xfrm>
          <a:prstGeom prst="arc">
            <a:avLst>
              <a:gd name="adj1" fmla="val 16200000"/>
              <a:gd name="adj2" fmla="val 2120553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966397" y="643467"/>
            <a:ext cx="3695002" cy="2866496"/>
          </a:xfrm>
        </p:spPr>
        <p:txBody>
          <a:bodyPr>
            <a:normAutofit/>
          </a:bodyPr>
          <a:lstStyle/>
          <a:p>
            <a:r>
              <a:rPr lang="fr-CH" b="1" dirty="0"/>
              <a:t>Projet de fusion </a:t>
            </a:r>
            <a:br>
              <a:rPr lang="fr-CH" b="1" dirty="0"/>
            </a:br>
            <a:r>
              <a:rPr lang="fr-CH" b="1" dirty="0"/>
              <a:t>Châtonnaye</a:t>
            </a:r>
            <a:br>
              <a:rPr lang="fr-CH" b="1" dirty="0"/>
            </a:br>
            <a:r>
              <a:rPr lang="fr-CH" b="1" dirty="0"/>
              <a:t>Torny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66397" y="3671690"/>
            <a:ext cx="3695002" cy="2532618"/>
          </a:xfrm>
        </p:spPr>
        <p:txBody>
          <a:bodyPr>
            <a:normAutofit/>
          </a:bodyPr>
          <a:lstStyle/>
          <a:p>
            <a:r>
              <a:rPr lang="fr-CH" dirty="0"/>
              <a:t>Procédure et structure du projet</a:t>
            </a:r>
          </a:p>
          <a:p>
            <a:r>
              <a:rPr lang="fr-CH" dirty="0"/>
              <a:t>Présentation à l’intention des assemblées communales</a:t>
            </a:r>
          </a:p>
          <a:p>
            <a:r>
              <a:rPr lang="fr-CH" dirty="0"/>
              <a:t>Décembre 2023</a:t>
            </a:r>
            <a:endParaRPr lang="fr-FR" dirty="0"/>
          </a:p>
        </p:txBody>
      </p:sp>
      <p:sp>
        <p:nvSpPr>
          <p:cNvPr id="1140" name="Oval 1139">
            <a:extLst>
              <a:ext uri="{FF2B5EF4-FFF2-40B4-BE49-F238E27FC236}">
                <a16:creationId xmlns:a16="http://schemas.microsoft.com/office/drawing/2014/main" id="{78DE83AE-C7A1-4B59-BEAD-E07C52775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081" y="2387843"/>
            <a:ext cx="368971" cy="49196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42" name="Rectangle 1141">
            <a:extLst>
              <a:ext uri="{FF2B5EF4-FFF2-40B4-BE49-F238E27FC236}">
                <a16:creationId xmlns:a16="http://schemas.microsoft.com/office/drawing/2014/main" id="{01B0AB56-1C73-492F-9E03-DF7B546AF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2363" y="3190391"/>
            <a:ext cx="588732" cy="78497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028" name="Image 3">
            <a:extLst>
              <a:ext uri="{FF2B5EF4-FFF2-40B4-BE49-F238E27FC236}">
                <a16:creationId xmlns:a16="http://schemas.microsoft.com/office/drawing/2014/main" id="{BED2A9D9-A9C0-D82E-7D55-AF8F178FC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16" y="182037"/>
            <a:ext cx="2330953" cy="2866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Une image contenant symbole, Emblème, logo, bouclier&#10;&#10;Description générée automatiquement">
            <a:extLst>
              <a:ext uri="{FF2B5EF4-FFF2-40B4-BE49-F238E27FC236}">
                <a16:creationId xmlns:a16="http://schemas.microsoft.com/office/drawing/2014/main" id="{F3CFAE30-7591-6281-5465-A0C050C7F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2" y="3617649"/>
            <a:ext cx="2322055" cy="2818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1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0B8BB04-C453-3D41-283F-C23D71B7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2" y="365127"/>
            <a:ext cx="7886699" cy="1325563"/>
          </a:xfrm>
        </p:spPr>
        <p:txBody>
          <a:bodyPr>
            <a:normAutofit/>
          </a:bodyPr>
          <a:lstStyle/>
          <a:p>
            <a:r>
              <a:rPr lang="fr-CH" b="1" dirty="0"/>
              <a:t>Projet de fusion</a:t>
            </a:r>
            <a:br>
              <a:rPr lang="fr-CH" b="1" dirty="0"/>
            </a:br>
            <a:r>
              <a:rPr lang="fr-CH" b="1" dirty="0"/>
              <a:t>Châtonnaye - Torny</a:t>
            </a:r>
            <a:endParaRPr lang="fr-FR" b="1" dirty="0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D269674F-5715-8849-706D-3B33A6E21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04502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fr-CH"/>
              <a:t>Objectifs</a:t>
            </a:r>
          </a:p>
          <a:p>
            <a:pPr marL="514350" indent="-514350">
              <a:buFont typeface="+mj-lt"/>
              <a:buAutoNum type="alphaUcPeriod"/>
            </a:pPr>
            <a:r>
              <a:rPr lang="fr-CH"/>
              <a:t>Organisation des travaux</a:t>
            </a:r>
          </a:p>
          <a:p>
            <a:pPr marL="514350" indent="-514350">
              <a:buFont typeface="+mj-lt"/>
              <a:buAutoNum type="alphaUcPeriod"/>
            </a:pPr>
            <a:r>
              <a:rPr lang="fr-CH"/>
              <a:t>Procédure</a:t>
            </a:r>
          </a:p>
          <a:p>
            <a:pPr marL="514350" indent="-514350">
              <a:buFont typeface="+mj-lt"/>
              <a:buAutoNum type="alphaUcPeriod"/>
            </a:pPr>
            <a:r>
              <a:rPr lang="fr-CH"/>
              <a:t>Calendrier</a:t>
            </a:r>
          </a:p>
          <a:p>
            <a:pPr marL="514350" indent="-514350">
              <a:buFont typeface="+mj-lt"/>
              <a:buAutoNum type="alphaUcPeriod"/>
            </a:pPr>
            <a:r>
              <a:rPr lang="fr-CH"/>
              <a:t>Communication</a:t>
            </a:r>
          </a:p>
        </p:txBody>
      </p:sp>
      <p:pic>
        <p:nvPicPr>
          <p:cNvPr id="27" name="Picture 26" descr="Calendrier sur table">
            <a:extLst>
              <a:ext uri="{FF2B5EF4-FFF2-40B4-BE49-F238E27FC236}">
                <a16:creationId xmlns:a16="http://schemas.microsoft.com/office/drawing/2014/main" id="{82159163-B669-BD79-3BC5-55D35CAD4F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3" r="43804" b="-1"/>
          <a:stretch/>
        </p:blipFill>
        <p:spPr>
          <a:xfrm>
            <a:off x="5136690" y="1771080"/>
            <a:ext cx="3378661" cy="450488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58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5235395" y="1929807"/>
            <a:ext cx="3417474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5741" y="1969050"/>
            <a:ext cx="500006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</p:spPr>
        <p:txBody>
          <a:bodyPr>
            <a:normAutofit/>
          </a:bodyPr>
          <a:lstStyle/>
          <a:p>
            <a:r>
              <a:rPr lang="fr-CH" sz="3600" b="1" dirty="0"/>
              <a:t>A. Objectifs</a:t>
            </a: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8EE73-320B-46DA-D5B1-0A4184EE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8"/>
            <a:ext cx="7886700" cy="4764187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500"/>
              </a:spcBef>
              <a:buFont typeface="Symbol" panose="05050102010706020507" pitchFamily="18" charset="2"/>
              <a:buChar char=""/>
            </a:pPr>
            <a:r>
              <a:rPr lang="fr-CH" sz="2400" b="1" dirty="0">
                <a:latin typeface="Calibri" panose="020F0502020204030204" pitchFamily="34" charset="0"/>
                <a:cs typeface="Times New Roman" panose="02020603050405020304" pitchFamily="18" charset="0"/>
              </a:rPr>
              <a:t>Mandat</a:t>
            </a:r>
            <a:r>
              <a:rPr lang="fr-CH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de la part de la population -&gt; vote consultatif positif</a:t>
            </a:r>
            <a:br>
              <a:rPr lang="fr-CH" sz="24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CH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(Châtonnaye: 68% - Torny: 76% de oui)</a:t>
            </a:r>
          </a:p>
          <a:p>
            <a:pPr marL="342900" indent="-342900" algn="just">
              <a:lnSpc>
                <a:spcPct val="115000"/>
              </a:lnSpc>
              <a:spcBef>
                <a:spcPts val="500"/>
              </a:spcBef>
              <a:buFont typeface="Symbol" panose="05050102010706020507" pitchFamily="18" charset="2"/>
              <a:buChar char=""/>
            </a:pPr>
            <a:r>
              <a:rPr lang="fr-CH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Harmonisation, équité et développement des prestations </a:t>
            </a:r>
            <a:r>
              <a:rPr lang="fr-CH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tous les citoyennes et citoyens et à chaque société de notre communauté « des trois villages », évitant ainsi une concurrence entre les communes.</a:t>
            </a:r>
          </a:p>
          <a:p>
            <a:pPr marL="342900" indent="-342900" algn="just">
              <a:lnSpc>
                <a:spcPct val="115000"/>
              </a:lnSpc>
              <a:spcBef>
                <a:spcPts val="500"/>
              </a:spcBef>
              <a:buFont typeface="Symbol" panose="05050102010706020507" pitchFamily="18" charset="2"/>
              <a:buChar char=""/>
            </a:pPr>
            <a:r>
              <a:rPr lang="fr-CH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Planification</a:t>
            </a:r>
            <a:r>
              <a:rPr lang="fr-CH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 cohérente et dynamique des projets et </a:t>
            </a:r>
            <a:r>
              <a:rPr lang="fr-CH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renforcement</a:t>
            </a:r>
            <a:r>
              <a:rPr lang="fr-CH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 de la position sur des projets régionaux (hall de sport, crèche, administration, locaux pour sociétés…).</a:t>
            </a:r>
            <a:endParaRPr lang="fr-CH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fr-CH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42819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22" y="291172"/>
            <a:ext cx="7886700" cy="1325563"/>
          </a:xfrm>
        </p:spPr>
        <p:txBody>
          <a:bodyPr>
            <a:normAutofit/>
          </a:bodyPr>
          <a:lstStyle/>
          <a:p>
            <a:r>
              <a:rPr lang="fr-CH" sz="3600" b="1" dirty="0"/>
              <a:t>Représentation géographique</a:t>
            </a: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 6" descr="Une image contenant carte, texte, atlas&#10;&#10;Description générée automatiquement">
            <a:extLst>
              <a:ext uri="{FF2B5EF4-FFF2-40B4-BE49-F238E27FC236}">
                <a16:creationId xmlns:a16="http://schemas.microsoft.com/office/drawing/2014/main" id="{268E66EA-1F29-5C90-3A11-E76D85B09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484784"/>
            <a:ext cx="3842205" cy="485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07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fr-CH" sz="3600" b="1" dirty="0"/>
              <a:t>B. Organisation des travaux</a:t>
            </a:r>
            <a:br>
              <a:rPr lang="fr-CH" sz="3600" b="1" dirty="0"/>
            </a:b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7" y="2693652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8EE73-320B-46DA-D5B1-0A4184EE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28" y="1253330"/>
            <a:ext cx="7886700" cy="483996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fr-CH" sz="5500" b="1" dirty="0"/>
              <a:t>Comité de pilotage (COPIL)</a:t>
            </a:r>
          </a:p>
          <a:p>
            <a:pPr marL="0" indent="0">
              <a:buNone/>
            </a:pPr>
            <a:r>
              <a:rPr lang="fr-CH" sz="2400" dirty="0"/>
              <a:t>	</a:t>
            </a:r>
            <a:r>
              <a:rPr lang="fr-CH" sz="4600" dirty="0" err="1"/>
              <a:t>un-e</a:t>
            </a:r>
            <a:r>
              <a:rPr lang="fr-CH" sz="4600" dirty="0"/>
              <a:t> </a:t>
            </a:r>
            <a:r>
              <a:rPr lang="fr-CH" sz="4600" dirty="0" err="1"/>
              <a:t>représentant-e</a:t>
            </a:r>
            <a:r>
              <a:rPr lang="fr-CH" sz="4600" dirty="0"/>
              <a:t> de chaque commune (syndic-que/CC) </a:t>
            </a:r>
            <a:br>
              <a:rPr lang="fr-CH" sz="4600" dirty="0"/>
            </a:br>
            <a:r>
              <a:rPr lang="fr-CH" sz="4600" dirty="0"/>
              <a:t>	constitution, composition et organisation</a:t>
            </a:r>
          </a:p>
          <a:p>
            <a:pPr marL="0" indent="0">
              <a:buNone/>
            </a:pPr>
            <a:r>
              <a:rPr lang="fr-CH" sz="4600" dirty="0"/>
              <a:t>	Sandrine Goumaz, Syndique de Châtonnaye</a:t>
            </a:r>
          </a:p>
          <a:p>
            <a:pPr marL="0" indent="0">
              <a:buNone/>
            </a:pPr>
            <a:r>
              <a:rPr lang="fr-CH" sz="4600" dirty="0"/>
              <a:t>	Fabien Reinhard, Syndic de Torny</a:t>
            </a:r>
          </a:p>
          <a:p>
            <a:pPr marL="0" indent="0">
              <a:buNone/>
            </a:pPr>
            <a:r>
              <a:rPr lang="fr-CH" sz="4600" dirty="0"/>
              <a:t>	Micheline Guerry-Berchier, Cheffe de projet </a:t>
            </a:r>
            <a:br>
              <a:rPr lang="fr-CH" sz="4600" dirty="0"/>
            </a:br>
            <a:r>
              <a:rPr lang="fr-CH" sz="4600" dirty="0"/>
              <a:t>	Stéphanie Jan, Secrétaire du COPIL</a:t>
            </a:r>
          </a:p>
          <a:p>
            <a:pPr marL="0" indent="0">
              <a:buNone/>
            </a:pPr>
            <a:endParaRPr lang="fr-CH" sz="4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4600" dirty="0"/>
              <a:t>Rapport de chaque séance de COPIL aux collègues CC </a:t>
            </a:r>
          </a:p>
          <a:p>
            <a:pPr marL="0" indent="0">
              <a:buNone/>
            </a:pPr>
            <a:r>
              <a:rPr lang="fr-CH" sz="4600" dirty="0"/>
              <a:t>    (+ transmission des PV)</a:t>
            </a:r>
          </a:p>
          <a:p>
            <a:pPr marL="0" indent="0">
              <a:buNone/>
            </a:pPr>
            <a:endParaRPr lang="fr-CH" sz="2400" dirty="0"/>
          </a:p>
          <a:p>
            <a:pPr marL="0" indent="0">
              <a:buNone/>
            </a:pPr>
            <a:r>
              <a:rPr lang="fr-CH" sz="5500" b="1" dirty="0"/>
              <a:t>Groupes de travail</a:t>
            </a:r>
          </a:p>
          <a:p>
            <a:pPr marL="0" indent="0">
              <a:buNone/>
            </a:pPr>
            <a:r>
              <a:rPr lang="fr-CH" sz="2200" dirty="0"/>
              <a:t>	</a:t>
            </a:r>
            <a:r>
              <a:rPr lang="fr-CH" sz="4500" dirty="0" err="1"/>
              <a:t>un-e</a:t>
            </a:r>
            <a:r>
              <a:rPr lang="fr-CH" sz="4500" dirty="0"/>
              <a:t> </a:t>
            </a:r>
            <a:r>
              <a:rPr lang="fr-CH" sz="4500" dirty="0" err="1"/>
              <a:t>représentant-e</a:t>
            </a:r>
            <a:r>
              <a:rPr lang="fr-CH" sz="4500" dirty="0"/>
              <a:t> de chaque commune (</a:t>
            </a:r>
            <a:r>
              <a:rPr lang="fr-CH" sz="4500" dirty="0" err="1"/>
              <a:t>élu-e</a:t>
            </a:r>
            <a:r>
              <a:rPr lang="fr-CH" sz="4500" dirty="0"/>
              <a:t>/personnel) </a:t>
            </a:r>
            <a:r>
              <a:rPr lang="fr-CH" sz="4500" dirty="0" err="1"/>
              <a:t>concerné-e</a:t>
            </a:r>
            <a:r>
              <a:rPr lang="fr-CH" sz="4500" dirty="0"/>
              <a:t> par 	le domaine traité</a:t>
            </a:r>
            <a:br>
              <a:rPr lang="fr-CH" sz="4500" dirty="0"/>
            </a:br>
            <a:r>
              <a:rPr lang="fr-CH" sz="4500" dirty="0"/>
              <a:t>	constitution, composition et organisation</a:t>
            </a:r>
            <a:endParaRPr lang="fr-CH" sz="4500" b="1" dirty="0"/>
          </a:p>
          <a:p>
            <a:pPr marL="0" indent="0">
              <a:buNone/>
            </a:pPr>
            <a:r>
              <a:rPr lang="fr-CH" sz="45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9511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fr-CH" sz="3600" b="1" dirty="0"/>
              <a:t>B. Organisation des travaux</a:t>
            </a:r>
            <a:br>
              <a:rPr lang="fr-CH" sz="3600" b="1" dirty="0"/>
            </a:b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8EE73-320B-46DA-D5B1-0A4184EE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fr-CH" sz="2400" b="1" dirty="0"/>
              <a:t>Groupes de travail</a:t>
            </a:r>
            <a:endParaRPr lang="fr-CH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C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Autorités, administration, Législation</a:t>
            </a:r>
            <a:endParaRPr lang="fr-CH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C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Finances</a:t>
            </a:r>
            <a:endParaRPr lang="fr-CH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C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Ecoles-social</a:t>
            </a:r>
            <a:endParaRPr lang="fr-CH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C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Infrastructure, bâtiments, énergie, environnement</a:t>
            </a:r>
            <a:endParaRPr lang="fr-CH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C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Aménagement du territoire, PC, Forêts, Feu</a:t>
            </a:r>
            <a:endParaRPr lang="fr-CH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C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Eau potable, eaux usées, parchets, déchetterie</a:t>
            </a:r>
            <a:endParaRPr lang="fr-CH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/>
              <a:t>  But</a:t>
            </a:r>
          </a:p>
          <a:p>
            <a:pPr marL="0" indent="0">
              <a:buNone/>
            </a:pPr>
            <a:r>
              <a:rPr lang="fr-FR" sz="2400" dirty="0"/>
              <a:t>	Couvrir tous les domaines d’activités communales et non</a:t>
            </a:r>
            <a:br>
              <a:rPr lang="fr-FR" sz="2400" dirty="0"/>
            </a:br>
            <a:r>
              <a:rPr lang="fr-FR" sz="2400" dirty="0"/>
              <a:t>           seulement répondre aux questions constitutives de la </a:t>
            </a:r>
            <a:br>
              <a:rPr lang="fr-FR" sz="2400" dirty="0"/>
            </a:br>
            <a:r>
              <a:rPr lang="fr-FR" sz="2400" dirty="0"/>
              <a:t>	convention de fusion. 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274771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8" y="174032"/>
            <a:ext cx="7631723" cy="1111843"/>
          </a:xfrm>
        </p:spPr>
        <p:txBody>
          <a:bodyPr anchor="ctr">
            <a:normAutofit/>
          </a:bodyPr>
          <a:lstStyle/>
          <a:p>
            <a:pPr algn="ctr"/>
            <a:br>
              <a:rPr lang="fr-CH" sz="2200" b="1" dirty="0"/>
            </a:br>
            <a:br>
              <a:rPr lang="fr-CH" sz="2200" b="1" dirty="0"/>
            </a:br>
            <a:endParaRPr lang="fr-CH" sz="22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1048218-78C3-9339-5196-31BEBD98611F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3600" b="1" dirty="0"/>
              <a:t>B. Organisation des travaux</a:t>
            </a:r>
            <a:br>
              <a:rPr lang="fr-CH" sz="3600" b="1" dirty="0"/>
            </a:br>
            <a:br>
              <a:rPr lang="fr-CH" sz="3600" b="1" dirty="0"/>
            </a:br>
            <a:endParaRPr lang="fr-CH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B80BD60E-74F1-A96A-CA8A-2C86100B29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719848"/>
              </p:ext>
            </p:extLst>
          </p:nvPr>
        </p:nvGraphicFramePr>
        <p:xfrm>
          <a:off x="693306" y="1807643"/>
          <a:ext cx="7757388" cy="4387302"/>
        </p:xfrm>
        <a:graphic>
          <a:graphicData uri="http://schemas.openxmlformats.org/drawingml/2006/table">
            <a:tbl>
              <a:tblPr firstRow="1" firstCol="1" bandRow="1"/>
              <a:tblGrid>
                <a:gridCol w="1464469">
                  <a:extLst>
                    <a:ext uri="{9D8B030D-6E8A-4147-A177-3AD203B41FA5}">
                      <a16:colId xmlns:a16="http://schemas.microsoft.com/office/drawing/2014/main" val="1860366793"/>
                    </a:ext>
                  </a:extLst>
                </a:gridCol>
                <a:gridCol w="1399312">
                  <a:extLst>
                    <a:ext uri="{9D8B030D-6E8A-4147-A177-3AD203B41FA5}">
                      <a16:colId xmlns:a16="http://schemas.microsoft.com/office/drawing/2014/main" val="31156545"/>
                    </a:ext>
                  </a:extLst>
                </a:gridCol>
                <a:gridCol w="1670798">
                  <a:extLst>
                    <a:ext uri="{9D8B030D-6E8A-4147-A177-3AD203B41FA5}">
                      <a16:colId xmlns:a16="http://schemas.microsoft.com/office/drawing/2014/main" val="622119733"/>
                    </a:ext>
                  </a:extLst>
                </a:gridCol>
                <a:gridCol w="1607846">
                  <a:extLst>
                    <a:ext uri="{9D8B030D-6E8A-4147-A177-3AD203B41FA5}">
                      <a16:colId xmlns:a16="http://schemas.microsoft.com/office/drawing/2014/main" val="3023772019"/>
                    </a:ext>
                  </a:extLst>
                </a:gridCol>
                <a:gridCol w="1614963">
                  <a:extLst>
                    <a:ext uri="{9D8B030D-6E8A-4147-A177-3AD203B41FA5}">
                      <a16:colId xmlns:a16="http://schemas.microsoft.com/office/drawing/2014/main" val="3455108216"/>
                    </a:ext>
                  </a:extLst>
                </a:gridCol>
              </a:tblGrid>
              <a:tr h="344422">
                <a:tc>
                  <a:txBody>
                    <a:bodyPr/>
                    <a:lstStyle/>
                    <a:p>
                      <a:pPr algn="ctr"/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Dates à retenir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Lieu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Groupe de travail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CHÂTONNAYE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TORNY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960138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17.01.2024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19h00 – 20h30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Nucalis  Châtonnaye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fr-CH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Autorités-Administration Législation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Sandrine Goumaz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Jean-Paul Rey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Fabien Reinhard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Chantal Trimaille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303002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05.03.2024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19h00 – 20h30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du Conseil communal Middes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90727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17.01.2024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17h00 – 18h30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Nucalis  Châtonnaye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Finances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Philippe Bertone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Fabien Reinhard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681800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05.03.2024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17h00 – 18h30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du Conseil communal Middes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56391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30.01.2024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19h00 – 20h30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Nucalis Châtonnaye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fr-CH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Ecoles-Social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Sandrine Goumaz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Jacques Maradan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Chantal Trimaille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Alicia Perroud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180695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13.03.2024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19h00 – 20h30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du Conseil communal Middes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899335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16.01.2024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20h00 – 21h30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Nucalis Châtonnaye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Infrastructures Bâtiments Energie Environnement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Eric Demierre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Jean-Paul Rey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Gérald Clément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Roland Sallin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020576"/>
                  </a:ext>
                </a:extLst>
              </a:tr>
              <a:tr h="333910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12.03.2024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20h00 – 21h30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du Conseil communal Middes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90764"/>
                  </a:ext>
                </a:extLst>
              </a:tr>
              <a:tr h="296809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30.01.2024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17h00 – 18h30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Nucalis  Châtonnaye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fr-CH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Aménagement  du territoire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15265"/>
                      <a:r>
                        <a:rPr lang="fr-CH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PC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15265"/>
                      <a:r>
                        <a:rPr lang="fr-CH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Forêts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15265"/>
                      <a:r>
                        <a:rPr lang="fr-CH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Feu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Philippe Bertone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Alain Brahier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Pauline Robatel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Gérald Clément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fr-CH"/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010351"/>
                  </a:ext>
                </a:extLst>
              </a:tr>
              <a:tr h="445213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13.03.2024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17h00 – 18h30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Salle du Conseil communal Middes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141956"/>
                  </a:ext>
                </a:extLst>
              </a:tr>
              <a:tr h="593617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16.01.2024</a:t>
                      </a:r>
                      <a:endParaRPr lang="fr-CH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18h00 – 19h30</a:t>
                      </a:r>
                      <a:endParaRPr lang="fr-CH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/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Salle Nucalis Châtonnaye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Eau potable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15265"/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Eaux usées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15265"/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Parchets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15265"/>
                      <a:r>
                        <a:rPr lang="fr-CH" sz="100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</a:rPr>
                        <a:t>Déchetterie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Jean-Paul Rey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Guy Vulliemin</a:t>
                      </a:r>
                      <a:endParaRPr lang="fr-CH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Pierre-Alain Toffel</a:t>
                      </a:r>
                      <a:endParaRPr lang="fr-CH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Alicia Perroud</a:t>
                      </a:r>
                      <a:endParaRPr lang="fr-CH" dirty="0"/>
                    </a:p>
                  </a:txBody>
                  <a:tcPr marL="66782" marR="667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811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887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fr-CH" sz="3600" b="1" dirty="0"/>
              <a:t>C. Procédure</a:t>
            </a:r>
            <a:br>
              <a:rPr lang="fr-CH" sz="3600" b="1" dirty="0"/>
            </a:b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8EE73-320B-46DA-D5B1-0A4184EE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2400" b="1" dirty="0"/>
              <a:t>Démarche</a:t>
            </a:r>
          </a:p>
          <a:p>
            <a:pPr marL="0" indent="0">
              <a:buNone/>
            </a:pPr>
            <a:r>
              <a:rPr lang="fr-CH" sz="2400" dirty="0"/>
              <a:t>Inventaire par groupe de travail</a:t>
            </a:r>
          </a:p>
          <a:p>
            <a:pPr marL="0" indent="0">
              <a:buNone/>
            </a:pPr>
            <a:r>
              <a:rPr lang="fr-CH" sz="2400" dirty="0"/>
              <a:t>	Analyse des éléments de chaque commune</a:t>
            </a:r>
          </a:p>
          <a:p>
            <a:pPr marL="0" indent="0">
              <a:buNone/>
            </a:pPr>
            <a:r>
              <a:rPr lang="fr-CH" sz="2400" dirty="0"/>
              <a:t>	Projection en vue d’une fusion des communes</a:t>
            </a:r>
          </a:p>
          <a:p>
            <a:pPr marL="514350" indent="-514350">
              <a:buAutoNum type="arabicPeriod"/>
            </a:pPr>
            <a:endParaRPr lang="fr-CH" sz="2000" dirty="0"/>
          </a:p>
          <a:p>
            <a:pPr marL="0" indent="0">
              <a:buNone/>
            </a:pPr>
            <a:r>
              <a:rPr lang="fr-CH" sz="2400" b="1" dirty="0"/>
              <a:t>But</a:t>
            </a:r>
          </a:p>
          <a:p>
            <a:pPr marL="0" indent="0">
              <a:buNone/>
            </a:pPr>
            <a:r>
              <a:rPr lang="fr-CH" sz="2400" dirty="0"/>
              <a:t>	Simuler l’éventuelle future commune de manière à ce 	que les citoyennes et citoyens puissent voter en 	connaissance de cause</a:t>
            </a:r>
          </a:p>
          <a:p>
            <a:pPr marL="82296" indent="0">
              <a:buNone/>
            </a:pP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2483793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fr-CH" sz="3600" b="1"/>
              <a:t>D. Calendrier</a:t>
            </a:r>
            <a:br>
              <a:rPr lang="fr-CH" sz="3600" b="1"/>
            </a:br>
            <a:br>
              <a:rPr lang="fr-CH" sz="3600" b="1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F496E8-5840-6F90-B1F0-9FA6E02A7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124744"/>
            <a:ext cx="7886700" cy="49685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sz="2800" b="1" dirty="0"/>
              <a:t>Organisation des travaux et procédure</a:t>
            </a:r>
          </a:p>
          <a:p>
            <a:pPr marL="0" indent="0">
              <a:buNone/>
            </a:pPr>
            <a:r>
              <a:rPr lang="fr-FR" sz="2800" b="1" dirty="0"/>
              <a:t>	</a:t>
            </a:r>
            <a:r>
              <a:rPr lang="fr-FR" sz="2400" dirty="0"/>
              <a:t>Mai à juillet 2023 séance kick-off</a:t>
            </a:r>
          </a:p>
          <a:p>
            <a:pPr marL="0" indent="0">
              <a:buNone/>
            </a:pPr>
            <a:r>
              <a:rPr lang="fr-FR" sz="2800" b="1" dirty="0">
                <a:highlight>
                  <a:srgbClr val="C0C0C0"/>
                </a:highlight>
              </a:rPr>
              <a:t>Inventaire</a:t>
            </a:r>
          </a:p>
          <a:p>
            <a:pPr marL="0" indent="0">
              <a:buNone/>
            </a:pPr>
            <a:r>
              <a:rPr lang="fr-FR" sz="2400" dirty="0">
                <a:highlight>
                  <a:srgbClr val="C0C0C0"/>
                </a:highlight>
              </a:rPr>
              <a:t>	Août à novembre 2023</a:t>
            </a:r>
          </a:p>
          <a:p>
            <a:pPr>
              <a:buNone/>
            </a:pPr>
            <a:r>
              <a:rPr lang="fr-FR" sz="2400" dirty="0">
                <a:highlight>
                  <a:srgbClr val="C0C0C0"/>
                </a:highlight>
              </a:rPr>
              <a:t>		Décembre 2023 – Janvier 2024: consolidation</a:t>
            </a:r>
          </a:p>
          <a:p>
            <a:pPr marL="0" indent="0">
              <a:buNone/>
            </a:pPr>
            <a:r>
              <a:rPr lang="fr-FR" sz="2800" b="1" dirty="0"/>
              <a:t>Groupes de travail</a:t>
            </a:r>
          </a:p>
          <a:p>
            <a:pPr>
              <a:buNone/>
            </a:pPr>
            <a:r>
              <a:rPr lang="fr-FR" sz="2400" dirty="0"/>
              <a:t>		Février à mai 2024 (2 à 3 séances par GT)</a:t>
            </a:r>
          </a:p>
          <a:p>
            <a:pPr marL="0" indent="0">
              <a:buNone/>
            </a:pPr>
            <a:r>
              <a:rPr lang="fr-FR" sz="2800" b="1" dirty="0"/>
              <a:t>Comité de pilotage</a:t>
            </a:r>
          </a:p>
          <a:p>
            <a:pPr>
              <a:buNone/>
            </a:pPr>
            <a:r>
              <a:rPr lang="fr-FR" sz="2400" dirty="0"/>
              <a:t>		Dans l’intervalle des groupes de travail</a:t>
            </a:r>
          </a:p>
          <a:p>
            <a:pPr marL="0" indent="0">
              <a:buNone/>
            </a:pPr>
            <a:r>
              <a:rPr lang="fr-FR" sz="2800" b="1" dirty="0"/>
              <a:t>Rapport et convention</a:t>
            </a:r>
          </a:p>
          <a:p>
            <a:pPr>
              <a:buNone/>
            </a:pPr>
            <a:r>
              <a:rPr lang="fr-FR" sz="2400" dirty="0"/>
              <a:t>		Juin à novembre 2024 avec consultation des services de l’Etat</a:t>
            </a:r>
          </a:p>
          <a:p>
            <a:pPr>
              <a:buNone/>
            </a:pPr>
            <a:r>
              <a:rPr lang="fr-FR" sz="2700" b="1" dirty="0"/>
              <a:t>Signature de la convention et publication</a:t>
            </a:r>
          </a:p>
          <a:p>
            <a:pPr>
              <a:buNone/>
            </a:pPr>
            <a:r>
              <a:rPr lang="fr-FR" sz="2400" dirty="0"/>
              <a:t>		Décembre 2024 </a:t>
            </a:r>
          </a:p>
          <a:p>
            <a:pPr marL="0" indent="0">
              <a:buNone/>
            </a:pPr>
            <a:r>
              <a:rPr lang="fr-CH" sz="2800" b="1" dirty="0"/>
              <a:t>Séances d’information</a:t>
            </a:r>
          </a:p>
          <a:p>
            <a:pPr>
              <a:buNone/>
            </a:pPr>
            <a:r>
              <a:rPr lang="fr-CH" sz="2400" dirty="0"/>
              <a:t>		Janvier 2025</a:t>
            </a:r>
            <a:endParaRPr lang="fr-FR" sz="2400" dirty="0"/>
          </a:p>
          <a:p>
            <a:pPr marL="0" indent="0">
              <a:buNone/>
            </a:pPr>
            <a:r>
              <a:rPr lang="fr-FR" sz="2800" b="1" dirty="0"/>
              <a:t>Votation aux urnes</a:t>
            </a:r>
          </a:p>
          <a:p>
            <a:pPr>
              <a:buNone/>
            </a:pPr>
            <a:r>
              <a:rPr lang="fr-FR" sz="2400" dirty="0"/>
              <a:t>		9 février 2025</a:t>
            </a:r>
          </a:p>
          <a:p>
            <a:pPr marL="0" indent="0">
              <a:buNone/>
            </a:pPr>
            <a:r>
              <a:rPr lang="fr-FR" sz="2800" b="1" dirty="0"/>
              <a:t>Entrée en vigueur</a:t>
            </a:r>
          </a:p>
          <a:p>
            <a:pPr>
              <a:buNone/>
            </a:pPr>
            <a:r>
              <a:rPr lang="fr-FR" sz="2400" dirty="0"/>
              <a:t>		1</a:t>
            </a:r>
            <a:r>
              <a:rPr lang="fr-FR" sz="2400" baseline="30000" dirty="0"/>
              <a:t>er</a:t>
            </a:r>
            <a:r>
              <a:rPr lang="fr-FR" sz="2400" dirty="0"/>
              <a:t> janvier 2026 </a:t>
            </a:r>
            <a:r>
              <a:rPr lang="fr-FR" sz="1800" dirty="0"/>
              <a:t>(élections anticipées en automne 2025)</a:t>
            </a:r>
            <a:endParaRPr lang="fr-CH" sz="1800" dirty="0"/>
          </a:p>
        </p:txBody>
      </p:sp>
    </p:spTree>
    <p:extLst>
      <p:ext uri="{BB962C8B-B14F-4D97-AF65-F5344CB8AC3E}">
        <p14:creationId xmlns:p14="http://schemas.microsoft.com/office/powerpoint/2010/main" val="335993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fr-CH" sz="3600" b="1" dirty="0"/>
              <a:t>E. Communication</a:t>
            </a:r>
            <a:br>
              <a:rPr lang="fr-CH" sz="3600" b="1" dirty="0"/>
            </a:b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8EE73-320B-46DA-D5B1-0A4184EE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CH" sz="2400" b="1" dirty="0"/>
              <a:t>Principe de transparence </a:t>
            </a:r>
            <a:r>
              <a:rPr lang="fr-CH" sz="2400" dirty="0"/>
              <a:t>à la base de l’ensemble des travaux</a:t>
            </a:r>
          </a:p>
          <a:p>
            <a:pPr marL="0" indent="0">
              <a:buNone/>
            </a:pPr>
            <a:endParaRPr lang="fr-CH" sz="2400" dirty="0"/>
          </a:p>
          <a:p>
            <a:pPr marL="0" indent="0">
              <a:buNone/>
            </a:pPr>
            <a:r>
              <a:rPr lang="fr-CH" sz="2400" b="1" dirty="0"/>
              <a:t>Canaux de communication</a:t>
            </a:r>
          </a:p>
          <a:p>
            <a:pPr marL="0" indent="0">
              <a:buNone/>
            </a:pPr>
            <a:r>
              <a:rPr lang="fr-CH" sz="2400" dirty="0"/>
              <a:t>	Flyers, bulletins communaux, </a:t>
            </a:r>
            <a:r>
              <a:rPr lang="fr-CH" sz="2400" dirty="0" err="1"/>
              <a:t>iGlâne</a:t>
            </a:r>
            <a:endParaRPr lang="fr-CH" sz="2400" dirty="0"/>
          </a:p>
          <a:p>
            <a:pPr marL="0" indent="0">
              <a:buNone/>
            </a:pPr>
            <a:r>
              <a:rPr lang="fr-CH" sz="2400" dirty="0"/>
              <a:t>	Assemblées communales</a:t>
            </a:r>
          </a:p>
          <a:p>
            <a:pPr marL="0" indent="0">
              <a:buNone/>
            </a:pPr>
            <a:r>
              <a:rPr lang="fr-CH" sz="2400" dirty="0"/>
              <a:t>	Site internet spécifique présentant les propositions résultant 	des travaux à leur issue (décembre 2024); possibilité en tout 	temps et durant les travaux de poser vos questions </a:t>
            </a:r>
          </a:p>
          <a:p>
            <a:pPr marL="0" indent="0">
              <a:buNone/>
            </a:pPr>
            <a:r>
              <a:rPr lang="fr-CH" sz="2400" dirty="0"/>
              <a:t>	Séances d’information</a:t>
            </a:r>
          </a:p>
          <a:p>
            <a:pPr marL="0" indent="0">
              <a:buNone/>
            </a:pPr>
            <a:r>
              <a:rPr lang="fr-CH" sz="2400" dirty="0"/>
              <a:t>	Syndique / Syndic et Conseillers-ères communaux à votre </a:t>
            </a:r>
          </a:p>
          <a:p>
            <a:pPr marL="0" indent="0">
              <a:buNone/>
            </a:pPr>
            <a:r>
              <a:rPr lang="fr-CH" sz="2400" dirty="0"/>
              <a:t>	disposition</a:t>
            </a:r>
          </a:p>
          <a:p>
            <a:pPr marL="82296" indent="0">
              <a:buNone/>
            </a:pP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352001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3" y="3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8D9E22-226A-090A-165C-D60E4A97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fr-CH" sz="3600" b="1" dirty="0"/>
              <a:t>Projet de fusion</a:t>
            </a:r>
            <a:br>
              <a:rPr lang="fr-CH" sz="3600" b="1" dirty="0"/>
            </a:br>
            <a:r>
              <a:rPr lang="fr-CH" sz="3600" b="1" dirty="0"/>
              <a:t>Châtonnaye - Torny</a:t>
            </a:r>
            <a:br>
              <a:rPr lang="fr-CH" sz="3600" b="1" dirty="0"/>
            </a:br>
            <a:br>
              <a:rPr lang="fr-CH" sz="3600" b="1" dirty="0"/>
            </a:br>
            <a:endParaRPr lang="fr-CH" dirty="0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6" y="2693654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8EE73-320B-46DA-D5B1-0A4184EE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H" sz="2800" b="1" dirty="0"/>
              <a:t>A votre disposition</a:t>
            </a:r>
          </a:p>
          <a:p>
            <a:pPr algn="ctr"/>
            <a:endParaRPr lang="fr-CH" sz="2800" b="1" dirty="0"/>
          </a:p>
          <a:p>
            <a:pPr marL="0" indent="0" algn="ctr">
              <a:buNone/>
            </a:pPr>
            <a:r>
              <a:rPr lang="fr-CH" sz="2800" b="1" dirty="0"/>
              <a:t>MERCI</a:t>
            </a:r>
          </a:p>
          <a:p>
            <a:pPr marL="0" indent="0" algn="ctr">
              <a:buNone/>
            </a:pPr>
            <a:r>
              <a:rPr lang="fr-CH" sz="2800" b="1" dirty="0"/>
              <a:t>pour votre aimable attention</a:t>
            </a:r>
          </a:p>
          <a:p>
            <a:pPr>
              <a:buNone/>
            </a:pP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14400899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5">
      <a:dk1>
        <a:srgbClr val="023160"/>
      </a:dk1>
      <a:lt1>
        <a:sysClr val="window" lastClr="FFFFFF"/>
      </a:lt1>
      <a:dk2>
        <a:srgbClr val="44546A"/>
      </a:dk2>
      <a:lt2>
        <a:srgbClr val="E7E6E6"/>
      </a:lt2>
      <a:accent1>
        <a:srgbClr val="FFFF00"/>
      </a:accent1>
      <a:accent2>
        <a:srgbClr val="ED7D31"/>
      </a:accent2>
      <a:accent3>
        <a:srgbClr val="A5A5A5"/>
      </a:accent3>
      <a:accent4>
        <a:srgbClr val="C00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44CC88A428E45AF9F5AFF969B9743" ma:contentTypeVersion="17" ma:contentTypeDescription="Crée un document." ma:contentTypeScope="" ma:versionID="60d4ff84f944c0b0e41ac4697587e2e7">
  <xsd:schema xmlns:xsd="http://www.w3.org/2001/XMLSchema" xmlns:xs="http://www.w3.org/2001/XMLSchema" xmlns:p="http://schemas.microsoft.com/office/2006/metadata/properties" xmlns:ns2="5a68aa07-e3ab-431b-85b7-4ca6814262a9" xmlns:ns3="a782275b-50cd-42a6-bf60-adce223657db" targetNamespace="http://schemas.microsoft.com/office/2006/metadata/properties" ma:root="true" ma:fieldsID="a056abd2d61572ceb7c66dd658e768cb" ns2:_="" ns3:_="">
    <xsd:import namespace="5a68aa07-e3ab-431b-85b7-4ca6814262a9"/>
    <xsd:import namespace="a782275b-50cd-42a6-bf60-adce22365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8aa07-e3ab-431b-85b7-4ca6814262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e0e06f1d-eb9f-4eb2-9eff-fd50a2552e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82275b-50cd-42a6-bf60-adce223657d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a8550-839f-4217-abc2-d0cb559e08da}" ma:internalName="TaxCatchAll" ma:showField="CatchAllData" ma:web="a782275b-50cd-42a6-bf60-adce223657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DD8EAA-921D-48DA-8DFF-A4283A06CF66}"/>
</file>

<file path=customXml/itemProps2.xml><?xml version="1.0" encoding="utf-8"?>
<ds:datastoreItem xmlns:ds="http://schemas.openxmlformats.org/officeDocument/2006/customXml" ds:itemID="{508F4FFE-24DF-4A0E-BEBE-3C30D80E6ABB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</TotalTime>
  <Words>730</Words>
  <Application>Microsoft Office PowerPoint</Application>
  <PresentationFormat>Affichage à l'écran (4:3)</PresentationFormat>
  <Paragraphs>162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Tahoma</vt:lpstr>
      <vt:lpstr>Times New Roman</vt:lpstr>
      <vt:lpstr>Wingdings</vt:lpstr>
      <vt:lpstr>Thème Office</vt:lpstr>
      <vt:lpstr>Projet de fusion  Châtonnaye Torny</vt:lpstr>
      <vt:lpstr>Projet de fusion Châtonnaye - Torny</vt:lpstr>
      <vt:lpstr>A. Objectifs </vt:lpstr>
      <vt:lpstr>Représentation géographique </vt:lpstr>
      <vt:lpstr>B. Organisation des travaux  </vt:lpstr>
      <vt:lpstr>B. Organisation des travaux  </vt:lpstr>
      <vt:lpstr>  </vt:lpstr>
      <vt:lpstr>C. Procédure  </vt:lpstr>
      <vt:lpstr>D. Calendrier  </vt:lpstr>
      <vt:lpstr>E. Communication  </vt:lpstr>
      <vt:lpstr>Projet de fusion Châtonnaye - Torny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Micheline Guerry</dc:creator>
  <cp:lastModifiedBy>Stéphanie Jan</cp:lastModifiedBy>
  <cp:revision>58</cp:revision>
  <dcterms:created xsi:type="dcterms:W3CDTF">2012-10-11T06:46:15Z</dcterms:created>
  <dcterms:modified xsi:type="dcterms:W3CDTF">2023-12-04T06:33:03Z</dcterms:modified>
</cp:coreProperties>
</file>